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60" r:id="rId4"/>
    <p:sldId id="264" r:id="rId5"/>
    <p:sldId id="265" r:id="rId6"/>
    <p:sldId id="267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C810B-D4D0-40B6-8543-08C8757C8DB5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DA4A9-C179-413D-93BC-B0F0872923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0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67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22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98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15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5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02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14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33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33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D606-B623-4139-A8BA-A734EE93748D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41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ÚŘEDNÍ DOPIS</a:t>
            </a:r>
          </a:p>
        </p:txBody>
      </p:sp>
    </p:spTree>
    <p:extLst>
      <p:ext uri="{BB962C8B-B14F-4D97-AF65-F5344CB8AC3E}">
        <p14:creationId xmlns:p14="http://schemas.microsoft.com/office/powerpoint/2010/main" val="123025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cs-CZ" sz="1600" dirty="0"/>
              <a:t>      </a:t>
            </a:r>
            <a:r>
              <a:rPr lang="cs-CZ" b="1" dirty="0">
                <a:solidFill>
                  <a:srgbClr val="FF0000"/>
                </a:solidFill>
              </a:rPr>
              <a:t>Příklad úředního dopisu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000" dirty="0"/>
              <a:t>      Jan Novák					Tachov 1. 5. 2020</a:t>
            </a:r>
            <a:br>
              <a:rPr lang="cs-CZ" sz="2000" dirty="0"/>
            </a:br>
            <a:r>
              <a:rPr lang="cs-CZ" sz="2000" dirty="0"/>
              <a:t>      Mánesova 25</a:t>
            </a:r>
            <a:br>
              <a:rPr lang="cs-CZ" sz="2000" dirty="0"/>
            </a:br>
            <a:r>
              <a:rPr lang="cs-CZ" sz="2000" dirty="0"/>
              <a:t>      347  01 Tachov</a:t>
            </a:r>
            <a:r>
              <a:rPr lang="cs-CZ" sz="1900" dirty="0"/>
              <a:t> </a:t>
            </a:r>
          </a:p>
          <a:p>
            <a:pPr marL="0" indent="0">
              <a:buNone/>
            </a:pPr>
            <a:r>
              <a:rPr lang="cs-CZ" sz="1900" dirty="0"/>
              <a:t>     </a:t>
            </a:r>
          </a:p>
          <a:p>
            <a:pPr marL="0" indent="0">
              <a:buNone/>
            </a:pPr>
            <a:r>
              <a:rPr lang="cs-CZ" sz="1900" dirty="0"/>
              <a:t>       ZŠ a MŠ </a:t>
            </a:r>
          </a:p>
          <a:p>
            <a:pPr marL="0" indent="0">
              <a:buNone/>
            </a:pPr>
            <a:r>
              <a:rPr lang="cs-CZ" sz="1900" dirty="0"/>
              <a:t>       Kostelní 129</a:t>
            </a:r>
          </a:p>
          <a:p>
            <a:pPr marL="0" indent="0">
              <a:buNone/>
            </a:pPr>
            <a:r>
              <a:rPr lang="cs-CZ" sz="1900" dirty="0"/>
              <a:t>       348 15 Planá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Žádost o uvolnění ze školy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Vážený pane řediteli,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prosím o uvolnění mého syna Petra Nováka, žáka třídy 6. A, v době od</a:t>
            </a:r>
          </a:p>
          <a:p>
            <a:pPr marL="0" indent="0">
              <a:buNone/>
            </a:pPr>
            <a:r>
              <a:rPr lang="cs-CZ" sz="1900" dirty="0"/>
              <a:t>      15. 5. do 25. 5. 2020. Ze zdravotních důvodů odjíždí s Mořským koníkem do Řecka. 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Děkuji za pochopení.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S pozdravem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</a:t>
            </a:r>
            <a:r>
              <a:rPr lang="cs-CZ" sz="2800" dirty="0">
                <a:latin typeface="Mistral" panose="03090702030407020403" pitchFamily="66" charset="0"/>
              </a:rPr>
              <a:t>Jan Novák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852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Úřední dopis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cs-CZ" sz="2800" dirty="0"/>
              <a:t>prostředek písemného styku s úřady, mezi podniky, institucemi</a:t>
            </a:r>
          </a:p>
          <a:p>
            <a:r>
              <a:rPr lang="cs-CZ" sz="2800" dirty="0"/>
              <a:t>posílány většinou doporučeně</a:t>
            </a:r>
          </a:p>
          <a:p>
            <a:r>
              <a:rPr lang="cs-CZ" sz="2800" dirty="0"/>
              <a:t>ustálená forma těchto dopisů</a:t>
            </a:r>
          </a:p>
          <a:p>
            <a:r>
              <a:rPr lang="cs-CZ" sz="2800" dirty="0"/>
              <a:t>přesné, stručné, přehledné, srozumitelně podané informace</a:t>
            </a:r>
          </a:p>
          <a:p>
            <a:r>
              <a:rPr lang="cs-CZ" sz="2800" dirty="0"/>
              <a:t>užívá spisovné jazykové prostředky </a:t>
            </a:r>
          </a:p>
          <a:p>
            <a:r>
              <a:rPr lang="cs-CZ" sz="2800" dirty="0"/>
              <a:t>bez citového zabarvení</a:t>
            </a:r>
          </a:p>
          <a:p>
            <a:r>
              <a:rPr lang="cs-CZ" sz="2800" dirty="0"/>
              <a:t>nejčastější formou je </a:t>
            </a:r>
            <a:r>
              <a:rPr lang="cs-CZ" sz="2800" dirty="0">
                <a:solidFill>
                  <a:srgbClr val="00B050"/>
                </a:solidFill>
              </a:rPr>
              <a:t>žádost</a:t>
            </a:r>
            <a:r>
              <a:rPr lang="cs-CZ" sz="2800" dirty="0"/>
              <a:t>,</a:t>
            </a:r>
            <a:r>
              <a:rPr lang="cs-CZ" sz="2800" dirty="0">
                <a:solidFill>
                  <a:srgbClr val="00B050"/>
                </a:solidFill>
              </a:rPr>
              <a:t> objednávka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00B050"/>
                </a:solidFill>
              </a:rPr>
              <a:t>reklamace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386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Údaje, které obsahuje úřední dopis, a jejich umístění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000" dirty="0"/>
              <a:t>adresa odesílatele (</a:t>
            </a:r>
            <a:r>
              <a:rPr lang="cs-CZ" sz="3000" i="1" dirty="0">
                <a:solidFill>
                  <a:srgbClr val="0070C0"/>
                </a:solidFill>
              </a:rPr>
              <a:t>vlevo nahoře</a:t>
            </a:r>
            <a:r>
              <a:rPr lang="cs-CZ" sz="3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adresa příjemce (</a:t>
            </a:r>
            <a:r>
              <a:rPr lang="cs-CZ" sz="3000" i="1" dirty="0">
                <a:solidFill>
                  <a:srgbClr val="0070C0"/>
                </a:solidFill>
              </a:rPr>
              <a:t>pod adresou odesílatele</a:t>
            </a:r>
            <a:r>
              <a:rPr lang="cs-CZ" sz="3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místo a datum napsání dopisu(</a:t>
            </a:r>
            <a:r>
              <a:rPr lang="cs-CZ" sz="3000" i="1" dirty="0">
                <a:solidFill>
                  <a:srgbClr val="0070C0"/>
                </a:solidFill>
              </a:rPr>
              <a:t>vpravo nahoře, nebo vlevo dole</a:t>
            </a:r>
            <a:r>
              <a:rPr lang="cs-CZ" sz="3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tzv. věc – naznačíme, co je obsahem dopisu – např. žádost o …, objednávka, reklamace, nabídka atd. (</a:t>
            </a:r>
            <a:r>
              <a:rPr lang="cs-CZ" sz="3000" i="1" dirty="0">
                <a:solidFill>
                  <a:srgbClr val="0070C0"/>
                </a:solidFill>
              </a:rPr>
              <a:t>Slovo „věc“ ale nepíšeme!</a:t>
            </a:r>
            <a:r>
              <a:rPr lang="cs-CZ" sz="3000" i="1" dirty="0"/>
              <a:t>)</a:t>
            </a:r>
            <a:endParaRPr lang="cs-CZ" sz="3000" i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oslovení (</a:t>
            </a:r>
            <a:r>
              <a:rPr lang="cs-CZ" sz="3000" i="1" dirty="0">
                <a:solidFill>
                  <a:srgbClr val="0070C0"/>
                </a:solidFill>
              </a:rPr>
              <a:t>Za oslovením píšeme čárku!</a:t>
            </a:r>
            <a:r>
              <a:rPr lang="cs-CZ" sz="3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vlastní sdělení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poděkování, rozloučení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vlastnoruční podpis </a:t>
            </a:r>
            <a:r>
              <a:rPr lang="cs-CZ" sz="3000" i="1" dirty="0">
                <a:solidFill>
                  <a:srgbClr val="0070C0"/>
                </a:solidFill>
              </a:rPr>
              <a:t>(Nezapomeneme ani v případě, že píšeme na PC!)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2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000" b="1" dirty="0">
                <a:solidFill>
                  <a:srgbClr val="FF0000"/>
                </a:solidFill>
              </a:rPr>
              <a:t>V následujícím dopise odhalte chyby!</a:t>
            </a:r>
          </a:p>
        </p:txBody>
      </p:sp>
    </p:spTree>
    <p:extLst>
      <p:ext uri="{BB962C8B-B14F-4D97-AF65-F5344CB8AC3E}">
        <p14:creationId xmlns:p14="http://schemas.microsoft.com/office/powerpoint/2010/main" val="76680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1600" dirty="0"/>
              <a:t>       </a:t>
            </a:r>
            <a:r>
              <a:rPr lang="cs-CZ" sz="1800" dirty="0"/>
              <a:t>Maruška  Nováková</a:t>
            </a:r>
            <a:br>
              <a:rPr lang="cs-CZ" sz="1800" dirty="0"/>
            </a:br>
            <a:r>
              <a:rPr lang="cs-CZ" sz="1800" dirty="0"/>
              <a:t>      Mánesova 25</a:t>
            </a:r>
            <a:br>
              <a:rPr lang="cs-CZ" sz="1800" dirty="0"/>
            </a:br>
            <a:r>
              <a:rPr lang="cs-CZ" sz="1800" dirty="0"/>
              <a:t>      347  01 Tachov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dirty="0"/>
              <a:t>      Nakladatelství Mona </a:t>
            </a:r>
          </a:p>
          <a:p>
            <a:pPr marL="0" indent="0">
              <a:buNone/>
            </a:pPr>
            <a:r>
              <a:rPr lang="cs-CZ" sz="1900" dirty="0"/>
              <a:t>      120 00 Praha 2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              Tachov, 1. 5. 2012</a:t>
            </a:r>
          </a:p>
          <a:p>
            <a:pPr marL="0" indent="0">
              <a:buNone/>
            </a:pPr>
            <a:r>
              <a:rPr lang="cs-CZ" sz="1900" dirty="0"/>
              <a:t>      Objednávka knihy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Vážení,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prosím o zaslání knihy  od Jaroslava Foglara. Stínadla se bouří na dobírku.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Díky.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S pozdravem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Vaše Maruška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564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1600" dirty="0"/>
              <a:t>       </a:t>
            </a:r>
            <a:r>
              <a:rPr lang="cs-CZ" sz="1800" dirty="0"/>
              <a:t>Maruška  Nováková</a:t>
            </a:r>
            <a:br>
              <a:rPr lang="cs-CZ" sz="1800" dirty="0"/>
            </a:br>
            <a:r>
              <a:rPr lang="cs-CZ" sz="1800" dirty="0"/>
              <a:t>      Mánesova 25</a:t>
            </a:r>
            <a:br>
              <a:rPr lang="cs-CZ" sz="1800" dirty="0"/>
            </a:br>
            <a:r>
              <a:rPr lang="cs-CZ" sz="1800" dirty="0"/>
              <a:t>      347  01 Tachov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7664"/>
            <a:ext cx="8229600" cy="4689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dirty="0"/>
              <a:t>      Nakladatelství Mona </a:t>
            </a:r>
          </a:p>
          <a:p>
            <a:pPr marL="0" indent="0">
              <a:buNone/>
            </a:pPr>
            <a:r>
              <a:rPr lang="cs-CZ" sz="1900" dirty="0"/>
              <a:t>      120 00 Praha 2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              Tachov, 1. 5. 2012</a:t>
            </a:r>
          </a:p>
          <a:p>
            <a:pPr marL="0" indent="0">
              <a:buNone/>
            </a:pPr>
            <a:r>
              <a:rPr lang="cs-CZ" sz="1900" dirty="0"/>
              <a:t>      Objednávka knihy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Vážení,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prosím o zaslání knihy  od Jaroslava Foglara. Stínadla se bouří na dobírku.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Díky.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S pozdravem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Vaše Maruška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640ED669-51F5-42F4-82E2-5C6ADB33CD80}"/>
              </a:ext>
            </a:extLst>
          </p:cNvPr>
          <p:cNvSpPr/>
          <p:nvPr/>
        </p:nvSpPr>
        <p:spPr>
          <a:xfrm>
            <a:off x="827584" y="404664"/>
            <a:ext cx="792088" cy="3271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05B86EF5-2D0E-473E-BAC3-C77B66428A4D}"/>
              </a:ext>
            </a:extLst>
          </p:cNvPr>
          <p:cNvSpPr/>
          <p:nvPr/>
        </p:nvSpPr>
        <p:spPr>
          <a:xfrm>
            <a:off x="827584" y="1547664"/>
            <a:ext cx="1872208" cy="513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6AE0120C-74FE-462C-81DC-354024414809}"/>
              </a:ext>
            </a:extLst>
          </p:cNvPr>
          <p:cNvSpPr/>
          <p:nvPr/>
        </p:nvSpPr>
        <p:spPr>
          <a:xfrm>
            <a:off x="6588224" y="2348880"/>
            <a:ext cx="122413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BB80118-90E5-4D0B-91C7-409B2F4EF0BA}"/>
              </a:ext>
            </a:extLst>
          </p:cNvPr>
          <p:cNvSpPr/>
          <p:nvPr/>
        </p:nvSpPr>
        <p:spPr>
          <a:xfrm>
            <a:off x="807705" y="3892488"/>
            <a:ext cx="698477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0BF69E7C-C3AC-491B-ABE5-4C83FDEBC656}"/>
              </a:ext>
            </a:extLst>
          </p:cNvPr>
          <p:cNvSpPr/>
          <p:nvPr/>
        </p:nvSpPr>
        <p:spPr>
          <a:xfrm>
            <a:off x="683568" y="4567139"/>
            <a:ext cx="720080" cy="3020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3EE3D080-A21F-48C8-9F8B-457B780672C7}"/>
              </a:ext>
            </a:extLst>
          </p:cNvPr>
          <p:cNvSpPr/>
          <p:nvPr/>
        </p:nvSpPr>
        <p:spPr>
          <a:xfrm>
            <a:off x="5796136" y="5661248"/>
            <a:ext cx="151216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1650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360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Mistral</vt:lpstr>
      <vt:lpstr>Motiv systému Office</vt:lpstr>
      <vt:lpstr>Prezentace aplikace PowerPoint</vt:lpstr>
      <vt:lpstr>      Příklad úředního dopisu</vt:lpstr>
      <vt:lpstr>Úřední dopis</vt:lpstr>
      <vt:lpstr>Údaje, které obsahuje úřední dopis, a jejich umístění</vt:lpstr>
      <vt:lpstr>Prezentace aplikace PowerPoint</vt:lpstr>
      <vt:lpstr>       Maruška  Nováková       Mánesova 25       347  01 Tachov</vt:lpstr>
      <vt:lpstr>       Maruška  Nováková       Mánesova 25       347  01 Tachov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Anežka Chládková</dc:creator>
  <cp:lastModifiedBy>Světluše Pospíšilová</cp:lastModifiedBy>
  <cp:revision>24</cp:revision>
  <dcterms:created xsi:type="dcterms:W3CDTF">2013-03-25T20:20:50Z</dcterms:created>
  <dcterms:modified xsi:type="dcterms:W3CDTF">2020-11-16T15:45:16Z</dcterms:modified>
</cp:coreProperties>
</file>